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8" r:id="rId4"/>
    <p:sldId id="259" r:id="rId5"/>
    <p:sldId id="260" r:id="rId6"/>
    <p:sldId id="261" r:id="rId7"/>
    <p:sldId id="262" r:id="rId8"/>
    <p:sldId id="263" r:id="rId9"/>
    <p:sldId id="269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BB2ED2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82" autoAdjust="0"/>
    <p:restoredTop sz="95196" autoAdjust="0"/>
  </p:normalViewPr>
  <p:slideViewPr>
    <p:cSldViewPr>
      <p:cViewPr>
        <p:scale>
          <a:sx n="50" d="100"/>
          <a:sy n="50" d="100"/>
        </p:scale>
        <p:origin x="1094" y="2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8798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309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09-06-2023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09-06-2023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09-06-2023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09-06-2023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09-06-2023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09-06-2023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09-06-2023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09-06-2023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09-06-2023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09-06-2023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09-06-2023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09-06-2023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jpe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553776" y="1840510"/>
            <a:ext cx="7301967" cy="730196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2831A2"/>
            </a:solidFill>
          </p:spPr>
          <p:txBody>
            <a:bodyPr/>
            <a:lstStyle/>
            <a:p>
              <a:endParaRPr lang="en-AU" dirty="0"/>
            </a:p>
          </p:txBody>
        </p:sp>
      </p:grpSp>
      <p:pic>
        <p:nvPicPr>
          <p:cNvPr id="25" name="Picture 32">
            <a:extLst>
              <a:ext uri="{FF2B5EF4-FFF2-40B4-BE49-F238E27FC236}">
                <a16:creationId xmlns:a16="http://schemas.microsoft.com/office/drawing/2014/main" id="{10323E28-2306-C576-8C29-B92A431FD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212846" y="800101"/>
            <a:ext cx="7301966" cy="730196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122330" y="2188603"/>
            <a:ext cx="5482998" cy="406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SocialBuzz Data Analysis and Insights Unveiling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" panose="020B0604020202020204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1" name="TextBox 12">
            <a:extLst>
              <a:ext uri="{FF2B5EF4-FFF2-40B4-BE49-F238E27FC236}">
                <a16:creationId xmlns:a16="http://schemas.microsoft.com/office/drawing/2014/main" id="{19A1BE45-8301-44C6-A0D0-F8FDA800622F}"/>
              </a:ext>
            </a:extLst>
          </p:cNvPr>
          <p:cNvSpPr txBox="1"/>
          <p:nvPr/>
        </p:nvSpPr>
        <p:spPr>
          <a:xfrm>
            <a:off x="11320165" y="642268"/>
            <a:ext cx="6506153" cy="9002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The top 5 categories, based on the number of reactions, are animals, science, healthy eating, technology, and food.</a:t>
            </a: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7415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By analyzing user reactions, the top 5 reactions were identified as heart, scared, peeking, hate, and interested.</a:t>
            </a: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7415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The analysis indicates that May had the highest number of posts, while February had the least number of posts.</a:t>
            </a: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7415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Based on the number of reactions, the top 5 categories are animals, science, healthy eating, food, and technology.</a:t>
            </a: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7415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The sentiments associated with users' interactions followed a pattern where the majority of the posts exhibited positive sentiments, followed by negative sentiments, and finally neutral sentiments.</a:t>
            </a: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7415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When examining the content types used, it was found that the most frequently used formats, in descending order, were photos, videos, GIFs, and audio.</a:t>
            </a: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2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Arial" panose="020B0604020202020204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73491" y="2235095"/>
            <a:ext cx="9956209" cy="5549719"/>
            <a:chOff x="0" y="0"/>
            <a:chExt cx="11564591" cy="413332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916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Arial" panose="020B0604020202020204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35340" y="1250187"/>
              <a:ext cx="11329251" cy="28831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Arial" panose="020B0604020202020204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Arial" panose="020B0604020202020204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Arial" panose="020B0604020202020204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Arial" panose="020B0604020202020204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Arial" panose="020B0604020202020204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endParaRPr lang="en-US" sz="4400" spc="-19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400" spc="-19" dirty="0">
                  <a:solidFill>
                    <a:srgbClr val="000000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3245957" y="1345603"/>
            <a:ext cx="13593975" cy="8265668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467319" y="1982279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453284" y="4008311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9339C7-0D38-56F3-7517-606CAFF7F0A8}"/>
              </a:ext>
            </a:extLst>
          </p:cNvPr>
          <p:cNvSpPr txBox="1"/>
          <p:nvPr/>
        </p:nvSpPr>
        <p:spPr>
          <a:xfrm>
            <a:off x="6978469" y="1523508"/>
            <a:ext cx="9259582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Project Overview: </a:t>
            </a:r>
          </a:p>
          <a:p>
            <a:pPr algn="l"/>
            <a:r>
              <a:rPr lang="en-US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Accenture has been engaged by Social Buzz, a social media and content creation company, to provide advisory services and assist them with their scaling process. The project aims to address their immediate needs, prepare them for a successful IPO, and enhance their big data practices. </a:t>
            </a:r>
          </a:p>
          <a:p>
            <a:pPr algn="l"/>
            <a:r>
              <a:rPr lang="en-US" sz="3200" b="1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Project Objectives: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An audit of their big data practice.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Assist with a successful IPO process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Top 5 Content Categories Analysis </a:t>
            </a:r>
          </a:p>
          <a:p>
            <a:pPr algn="l"/>
            <a:r>
              <a:rPr lang="en-US" sz="3200" b="1" i="0" dirty="0">
                <a:effectLst/>
                <a:latin typeface="Arial" panose="020B0604020202020204" pitchFamily="34" charset="0"/>
              </a:rPr>
              <a:t>Project Deliverables: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Big data practice audit and recommendations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IPO best practice document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Content category analysis (top 5 popular categories)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Data extraction, merging, and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Technology architecture workshop and stress testing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Best practices presentation and knowledge sharing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Data center audit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Accenture sandbox database integration</a:t>
            </a:r>
          </a:p>
          <a:p>
            <a:pPr algn="l"/>
            <a:r>
              <a:rPr lang="en-US" sz="3200" b="1" i="0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Engagement Period: 3 months</a:t>
            </a:r>
          </a:p>
        </p:txBody>
      </p:sp>
    </p:spTree>
    <p:extLst>
      <p:ext uri="{BB962C8B-B14F-4D97-AF65-F5344CB8AC3E}">
        <p14:creationId xmlns:p14="http://schemas.microsoft.com/office/powerpoint/2010/main" val="4006458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871267" y="1568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642317" y="86008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</a:t>
            </a:r>
          </a:p>
        </p:txBody>
      </p:sp>
      <p:sp>
        <p:nvSpPr>
          <p:cNvPr id="24" name="AutoShape 31">
            <a:extLst>
              <a:ext uri="{FF2B5EF4-FFF2-40B4-BE49-F238E27FC236}">
                <a16:creationId xmlns:a16="http://schemas.microsoft.com/office/drawing/2014/main" id="{DE454380-633E-6C74-F3B2-122F94A67570}"/>
              </a:ext>
            </a:extLst>
          </p:cNvPr>
          <p:cNvSpPr/>
          <p:nvPr/>
        </p:nvSpPr>
        <p:spPr>
          <a:xfrm>
            <a:off x="555990" y="3102108"/>
            <a:ext cx="9197610" cy="6778739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006606-F8DC-EB84-622C-6CAE5E605EDB}"/>
              </a:ext>
            </a:extLst>
          </p:cNvPr>
          <p:cNvSpPr txBox="1"/>
          <p:nvPr/>
        </p:nvSpPr>
        <p:spPr>
          <a:xfrm>
            <a:off x="685800" y="3152795"/>
            <a:ext cx="9067799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74151"/>
                </a:solidFill>
                <a:latin typeface="Arial" panose="020B0604020202020204" pitchFamily="34" charset="0"/>
              </a:rPr>
              <a:t>Analysis Complexity: </a:t>
            </a: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SocialBuzz faces challenges in analyzing their diverse data, which includes text, images, videos, and GIFs.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74151"/>
                </a:solidFill>
                <a:latin typeface="Arial" panose="020B0604020202020204" pitchFamily="34" charset="0"/>
              </a:rPr>
              <a:t>Popularity Identification: </a:t>
            </a: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SocialBuzz needs assistance in analyzing their content categories to identify the top 5 categories with the highest aggregate popularity.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74151"/>
                </a:solidFill>
                <a:latin typeface="Arial" panose="020B0604020202020204" pitchFamily="34" charset="0"/>
              </a:rPr>
              <a:t>Data Extraction and Integration: </a:t>
            </a: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SocialBuzz requires support in extracting and integrating relevant data sets for analysis. </a:t>
            </a:r>
            <a:endParaRPr lang="en-US" sz="3200" b="1" dirty="0">
              <a:solidFill>
                <a:srgbClr val="374151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74151"/>
                </a:solidFill>
                <a:latin typeface="Arial" panose="020B0604020202020204" pitchFamily="34" charset="0"/>
              </a:rPr>
              <a:t>Visualization and Insights: </a:t>
            </a: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SocialBuzz seeks assistance in visually presenting analysis results and deriving meaningful insights from their data.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74151"/>
                </a:solidFill>
                <a:latin typeface="Arial" panose="020B0604020202020204" pitchFamily="34" charset="0"/>
              </a:rPr>
              <a:t>Data Governance: </a:t>
            </a:r>
            <a:r>
              <a:rPr lang="en-US" sz="2400" dirty="0">
                <a:solidFill>
                  <a:srgbClr val="374151"/>
                </a:solidFill>
                <a:latin typeface="Arial" panose="020B0604020202020204" pitchFamily="34" charset="0"/>
              </a:rPr>
              <a:t>SocialBuzz requires guidance in establishing robust data governance practices for their analysis processes. Ensuring data quality, accuracy, and compliance with privacy regulations is crucial for meaningful analysis.</a:t>
            </a:r>
            <a:endParaRPr lang="en-IN" sz="2400" dirty="0">
              <a:solidFill>
                <a:srgbClr val="37415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348713" y="7463440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0966555" y="7243566"/>
            <a:ext cx="2123087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348713" y="4088449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0934431" y="3868575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Analytics team</a:t>
            </a:r>
          </a:p>
        </p:txBody>
      </p:sp>
      <p:grpSp>
        <p:nvGrpSpPr>
          <p:cNvPr id="32" name="Group 26">
            <a:extLst>
              <a:ext uri="{FF2B5EF4-FFF2-40B4-BE49-F238E27FC236}">
                <a16:creationId xmlns:a16="http://schemas.microsoft.com/office/drawing/2014/main" id="{92898B11-FD52-0FBD-5BE5-03E2C3BB55F9}"/>
              </a:ext>
            </a:extLst>
          </p:cNvPr>
          <p:cNvGrpSpPr>
            <a:grpSpLocks noChangeAspect="1"/>
          </p:cNvGrpSpPr>
          <p:nvPr/>
        </p:nvGrpSpPr>
        <p:grpSpPr>
          <a:xfrm>
            <a:off x="11318597" y="916672"/>
            <a:ext cx="2085137" cy="2085137"/>
            <a:chOff x="0" y="0"/>
            <a:chExt cx="6350000" cy="6350000"/>
          </a:xfrm>
        </p:grpSpPr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16A1EC3-98BC-9A05-D0C1-52045870FAC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34" name="Group 28">
            <a:extLst>
              <a:ext uri="{FF2B5EF4-FFF2-40B4-BE49-F238E27FC236}">
                <a16:creationId xmlns:a16="http://schemas.microsoft.com/office/drawing/2014/main" id="{40E2F5A3-1BC3-9542-D061-7EE3D038789E}"/>
              </a:ext>
            </a:extLst>
          </p:cNvPr>
          <p:cNvGrpSpPr>
            <a:grpSpLocks noChangeAspect="1"/>
          </p:cNvGrpSpPr>
          <p:nvPr/>
        </p:nvGrpSpPr>
        <p:grpSpPr>
          <a:xfrm>
            <a:off x="10912019" y="674641"/>
            <a:ext cx="2174041" cy="2165548"/>
            <a:chOff x="0" y="0"/>
            <a:chExt cx="6502400" cy="6477000"/>
          </a:xfrm>
        </p:grpSpPr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7DFA91F-5EB6-4C73-2766-26B04D15E156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CA067FCB-A1E8-AD87-7404-2C5214A9B2B0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C0F9BFD4-B675-3169-0F91-1941D1587B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046" t="35728" r="51928" b="44002"/>
          <a:stretch/>
        </p:blipFill>
        <p:spPr>
          <a:xfrm>
            <a:off x="10985529" y="7250556"/>
            <a:ext cx="2085137" cy="2085137"/>
          </a:xfrm>
          <a:prstGeom prst="ellipse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4350933-8ED9-3004-AD73-6C500F46FDC6}"/>
              </a:ext>
            </a:extLst>
          </p:cNvPr>
          <p:cNvSpPr txBox="1"/>
          <p:nvPr/>
        </p:nvSpPr>
        <p:spPr>
          <a:xfrm>
            <a:off x="13563600" y="4484686"/>
            <a:ext cx="27444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Marcus </a:t>
            </a:r>
            <a:r>
              <a:rPr lang="en-US" sz="2800" b="1" dirty="0" err="1"/>
              <a:t>Rompton</a:t>
            </a:r>
            <a:endParaRPr lang="en-US" sz="2800" b="1" dirty="0"/>
          </a:p>
          <a:p>
            <a:r>
              <a:rPr lang="en-US" sz="2800" dirty="0"/>
              <a:t>Senior Principal</a:t>
            </a:r>
            <a:endParaRPr lang="en-IN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BFB05C-0C50-8D38-22AB-148B91CE0565}"/>
              </a:ext>
            </a:extLst>
          </p:cNvPr>
          <p:cNvSpPr txBox="1"/>
          <p:nvPr/>
        </p:nvSpPr>
        <p:spPr>
          <a:xfrm>
            <a:off x="13584779" y="1281285"/>
            <a:ext cx="40534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Andrew Flemming</a:t>
            </a:r>
          </a:p>
          <a:p>
            <a:r>
              <a:rPr lang="en-US" sz="2800" dirty="0"/>
              <a:t>Chief Technology Architect</a:t>
            </a:r>
            <a:endParaRPr lang="en-IN" sz="2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EC1D55-A86C-3DA5-2794-D615723651CD}"/>
              </a:ext>
            </a:extLst>
          </p:cNvPr>
          <p:cNvSpPr txBox="1"/>
          <p:nvPr/>
        </p:nvSpPr>
        <p:spPr>
          <a:xfrm>
            <a:off x="13563600" y="7646793"/>
            <a:ext cx="23903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Ibrahim Parkar</a:t>
            </a:r>
          </a:p>
          <a:p>
            <a:r>
              <a:rPr lang="en-US" sz="2800" dirty="0"/>
              <a:t>Data analyst</a:t>
            </a:r>
            <a:endParaRPr lang="en-IN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CF5612-11D7-A08A-1DC0-F4EEAFEEACC9}"/>
              </a:ext>
            </a:extLst>
          </p:cNvPr>
          <p:cNvSpPr txBox="1"/>
          <p:nvPr/>
        </p:nvSpPr>
        <p:spPr>
          <a:xfrm>
            <a:off x="6396750" y="3197401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Cleaning the Data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666DD5-8E64-07C5-B3B4-AE5577532575}"/>
              </a:ext>
            </a:extLst>
          </p:cNvPr>
          <p:cNvSpPr txBox="1"/>
          <p:nvPr/>
        </p:nvSpPr>
        <p:spPr>
          <a:xfrm>
            <a:off x="4520916" y="1598583"/>
            <a:ext cx="2925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Understanding Data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1F06AD-AA57-2CD8-2350-78A860AACA14}"/>
              </a:ext>
            </a:extLst>
          </p:cNvPr>
          <p:cNvSpPr txBox="1"/>
          <p:nvPr/>
        </p:nvSpPr>
        <p:spPr>
          <a:xfrm>
            <a:off x="8231642" y="4856581"/>
            <a:ext cx="3343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Modelling Data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2FD73E-A4EB-5A0C-D8D1-77D990C3CF78}"/>
              </a:ext>
            </a:extLst>
          </p:cNvPr>
          <p:cNvSpPr txBox="1"/>
          <p:nvPr/>
        </p:nvSpPr>
        <p:spPr>
          <a:xfrm>
            <a:off x="12007889" y="8068110"/>
            <a:ext cx="3238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</a:rPr>
              <a:t>Unearthing Valuable Insights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29F126-4650-2291-5EE8-615EA5FB0542}"/>
              </a:ext>
            </a:extLst>
          </p:cNvPr>
          <p:cNvSpPr txBox="1"/>
          <p:nvPr/>
        </p:nvSpPr>
        <p:spPr>
          <a:xfrm>
            <a:off x="10261944" y="6573977"/>
            <a:ext cx="2870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Data Analysis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90500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" panose="020B0604020202020204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6655381-24EC-1158-9294-FB438F82D0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7" t="3610" r="8947" b="2319"/>
          <a:stretch/>
        </p:blipFill>
        <p:spPr>
          <a:xfrm>
            <a:off x="1028700" y="1421605"/>
            <a:ext cx="8097882" cy="48197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408E7D-7027-B547-5E91-479889A989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7" r="1677"/>
          <a:stretch/>
        </p:blipFill>
        <p:spPr>
          <a:xfrm>
            <a:off x="9126582" y="4229100"/>
            <a:ext cx="8847686" cy="49483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17AF8AC1-57FB-C33E-65DD-9798DF5DC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1" y="4131118"/>
            <a:ext cx="8383618" cy="50950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2C55468-73F3-401B-7CB1-BDD1017A0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619" y="1639548"/>
            <a:ext cx="8508299" cy="49831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3F68904F-DB43-DC9E-A3E3-285D5594C4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28" y="1685151"/>
            <a:ext cx="8305833" cy="46270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AA56FE-AC76-338E-538D-D81D26D04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6065" y="4186537"/>
            <a:ext cx="8097882" cy="490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48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485</Words>
  <Application>Microsoft Office PowerPoint</Application>
  <PresentationFormat>Custom</PresentationFormat>
  <Paragraphs>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Clear Sans Regular Bold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Ibrahim Parkar</cp:lastModifiedBy>
  <cp:revision>16</cp:revision>
  <dcterms:created xsi:type="dcterms:W3CDTF">2006-08-16T00:00:00Z</dcterms:created>
  <dcterms:modified xsi:type="dcterms:W3CDTF">2023-06-09T08:44:21Z</dcterms:modified>
  <dc:identifier>DAEhDyfaYKE</dc:identifier>
</cp:coreProperties>
</file>